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2" r:id="rId3"/>
    <p:sldId id="264" r:id="rId4"/>
    <p:sldId id="263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4660"/>
  </p:normalViewPr>
  <p:slideViewPr>
    <p:cSldViewPr>
      <p:cViewPr varScale="1">
        <p:scale>
          <a:sx n="102" d="100"/>
          <a:sy n="102" d="100"/>
        </p:scale>
        <p:origin x="121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320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l">
              <a:defRPr sz="13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r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9/12/2021 pm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l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r">
              <a:defRPr sz="1300"/>
            </a:lvl1pPr>
          </a:lstStyle>
          <a:p>
            <a:fld id="{9CACBDCC-4A8A-498C-9A77-20BFDB95E5E3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81013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1"/>
            <a:ext cx="3170238" cy="481013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r>
              <a:rPr lang="en-US"/>
              <a:t>9/12/2021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30" tIns="45715" rIns="91430" bIns="457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20188"/>
            <a:ext cx="3170238" cy="481012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451AEACD-D2BF-4523-8574-3B05C6928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411297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rickwork-SD-R1acro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 useBgFill="1">
        <p:nvSpPr>
          <p:cNvPr id="13" name="Freeform 12"/>
          <p:cNvSpPr/>
          <p:nvPr/>
        </p:nvSpPr>
        <p:spPr>
          <a:xfrm>
            <a:off x="-8467" y="-16933"/>
            <a:ext cx="8754534" cy="6451600"/>
          </a:xfrm>
          <a:custGeom>
            <a:avLst/>
            <a:gdLst/>
            <a:ahLst/>
            <a:cxnLst/>
            <a:rect l="l" t="t" r="r" b="b"/>
            <a:pathLst>
              <a:path w="8754534" h="6451600">
                <a:moveTo>
                  <a:pt x="8373534" y="0"/>
                </a:moveTo>
                <a:lnTo>
                  <a:pt x="8754534" y="5994400"/>
                </a:lnTo>
                <a:lnTo>
                  <a:pt x="0" y="6451600"/>
                </a:lnTo>
                <a:lnTo>
                  <a:pt x="0" y="0"/>
                </a:lnTo>
                <a:lnTo>
                  <a:pt x="8373534" y="0"/>
                </a:lnTo>
                <a:close/>
              </a:path>
            </a:pathLst>
          </a:custGeom>
          <a:ln>
            <a:noFill/>
          </a:ln>
          <a:effectLst>
            <a:outerShdw blurRad="98425" dist="76200" dir="4380000" algn="tl" rotWithShape="0">
              <a:srgbClr val="000000">
                <a:alpha val="68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Freeform 22"/>
          <p:cNvSpPr/>
          <p:nvPr/>
        </p:nvSpPr>
        <p:spPr>
          <a:xfrm>
            <a:off x="-10379" y="4445000"/>
            <a:ext cx="8464695" cy="1715811"/>
          </a:xfrm>
          <a:custGeom>
            <a:avLst/>
            <a:gdLst/>
            <a:ahLst/>
            <a:cxnLst/>
            <a:rect l="l" t="t" r="r" b="b"/>
            <a:pathLst>
              <a:path w="8428428" h="1878553">
                <a:moveTo>
                  <a:pt x="0" y="438229"/>
                </a:moveTo>
                <a:lnTo>
                  <a:pt x="8343246" y="0"/>
                </a:lnTo>
                <a:lnTo>
                  <a:pt x="8428428" y="1424838"/>
                </a:lnTo>
                <a:lnTo>
                  <a:pt x="7515" y="1878553"/>
                </a:lnTo>
                <a:lnTo>
                  <a:pt x="0" y="438229"/>
                </a:ln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Freeform 28"/>
          <p:cNvSpPr/>
          <p:nvPr/>
        </p:nvSpPr>
        <p:spPr>
          <a:xfrm>
            <a:off x="-2864" y="0"/>
            <a:ext cx="5811235" cy="321615"/>
          </a:xfrm>
          <a:custGeom>
            <a:avLst/>
            <a:gdLst/>
            <a:ahLst/>
            <a:cxnLst/>
            <a:rect l="l" t="t" r="r" b="b"/>
            <a:pathLst>
              <a:path w="5811235" h="321615">
                <a:moveTo>
                  <a:pt x="0" y="0"/>
                </a:moveTo>
                <a:lnTo>
                  <a:pt x="5811235" y="0"/>
                </a:lnTo>
                <a:lnTo>
                  <a:pt x="1" y="321615"/>
                </a:lnTo>
                <a:cubicBezTo>
                  <a:pt x="1" y="214410"/>
                  <a:pt x="0" y="107205"/>
                  <a:pt x="0" y="0"/>
                </a:cubicBez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Freeform 29"/>
          <p:cNvSpPr/>
          <p:nvPr/>
        </p:nvSpPr>
        <p:spPr>
          <a:xfrm rot="21420000">
            <a:off x="-170768" y="213023"/>
            <a:ext cx="8480534" cy="5746008"/>
          </a:xfrm>
          <a:custGeom>
            <a:avLst/>
            <a:gdLst/>
            <a:ahLst/>
            <a:cxnLst/>
            <a:rect l="l" t="t" r="r" b="b"/>
            <a:pathLst>
              <a:path w="11307378" h="5746008">
                <a:moveTo>
                  <a:pt x="11270997" y="0"/>
                </a:moveTo>
                <a:lnTo>
                  <a:pt x="11307378" y="5746008"/>
                </a:lnTo>
                <a:lnTo>
                  <a:pt x="1" y="5743137"/>
                </a:lnTo>
              </a:path>
            </a:pathLst>
          </a:custGeom>
          <a:ln w="82550">
            <a:solidFill>
              <a:schemeClr val="tx1">
                <a:lumMod val="50000"/>
                <a:lumOff val="50000"/>
              </a:schemeClr>
            </a:solidFill>
            <a:miter lim="800000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1420000">
            <a:off x="451416" y="668338"/>
            <a:ext cx="7533524" cy="2766528"/>
          </a:xfrm>
        </p:spPr>
        <p:txBody>
          <a:bodyPr anchor="b">
            <a:normAutofit/>
          </a:bodyPr>
          <a:lstStyle>
            <a:lvl1pPr algn="r"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1420000">
            <a:off x="554462" y="3446830"/>
            <a:ext cx="7512060" cy="550333"/>
          </a:xfrm>
        </p:spPr>
        <p:txBody>
          <a:bodyPr anchor="t">
            <a:noAutofit/>
          </a:bodyPr>
          <a:lstStyle>
            <a:lvl1pPr marL="0" indent="0" algn="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1420000">
            <a:off x="3669071" y="4714242"/>
            <a:ext cx="4607740" cy="942356"/>
          </a:xfrm>
        </p:spPr>
        <p:txBody>
          <a:bodyPr/>
          <a:lstStyle>
            <a:lvl1pPr algn="ctr">
              <a:defRPr sz="4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244063D-E15F-4E9B-AE00-C42862AB854D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1420000">
            <a:off x="-12134" y="4954635"/>
            <a:ext cx="2987069" cy="918361"/>
          </a:xfrm>
        </p:spPr>
        <p:txBody>
          <a:bodyPr vert="horz" lIns="91440" tIns="45720" rIns="91440" bIns="45720" rtlCol="0" anchor="ctr"/>
          <a:lstStyle>
            <a:lvl1pPr algn="r">
              <a:defRPr lang="en-US" sz="4200" dirty="0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1420000">
            <a:off x="7401518" y="3819948"/>
            <a:ext cx="680390" cy="498470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DF32875-725E-4049-A623-ABFFC0145B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3" name="5-Point Star 32"/>
          <p:cNvSpPr/>
          <p:nvPr/>
        </p:nvSpPr>
        <p:spPr>
          <a:xfrm rot="21420000">
            <a:off x="3121951" y="5057183"/>
            <a:ext cx="515386" cy="515386"/>
          </a:xfrm>
          <a:prstGeom prst="star5">
            <a:avLst>
              <a:gd name="adj" fmla="val 26693"/>
              <a:gd name="hf" fmla="val 105146"/>
              <a:gd name="vf" fmla="val 110557"/>
            </a:avLst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17131131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106333"/>
            <a:ext cx="7796031" cy="58884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4351" y="685800"/>
            <a:ext cx="7794385" cy="319490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35" y="4702923"/>
            <a:ext cx="7796046" cy="682472"/>
          </a:xfrm>
        </p:spPr>
        <p:txBody>
          <a:bodyPr anchor="t"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063D-E15F-4E9B-AE00-C42862AB854D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2875-725E-4049-A623-ABFFC0145B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758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77" cy="3194903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35" y="4106333"/>
            <a:ext cx="7796047" cy="127360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063D-E15F-4E9B-AE00-C42862AB854D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2875-725E-4049-A623-ABFFC0145B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2072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99" y="685800"/>
            <a:ext cx="7143765" cy="2916704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62698" y="3610032"/>
            <a:ext cx="6500967" cy="377768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4106334"/>
            <a:ext cx="7797662" cy="126825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063D-E15F-4E9B-AE00-C42862AB854D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2875-725E-4049-A623-ABFFC0145B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04280" y="88785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897147" y="290648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619973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1723855"/>
            <a:ext cx="7796030" cy="2511835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4247468"/>
            <a:ext cx="7796030" cy="114064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063D-E15F-4E9B-AE00-C42862AB854D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2875-725E-4049-A623-ABFFC0145B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9926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6030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14352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14352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75967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175966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27785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27785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063D-E15F-4E9B-AE00-C42862AB854D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2875-725E-4049-A623-ABFFC0145B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4637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62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18880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14335" y="2063396"/>
            <a:ext cx="2482596" cy="1536725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18880" y="4389288"/>
            <a:ext cx="2482596" cy="98529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78058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176999" y="2063396"/>
            <a:ext cx="2482596" cy="1535237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176998" y="4389286"/>
            <a:ext cx="2483655" cy="98530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26708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26614" y="2063394"/>
            <a:ext cx="2482596" cy="1537196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26614" y="4389284"/>
            <a:ext cx="2482596" cy="98530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063D-E15F-4E9B-AE00-C42862AB854D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2875-725E-4049-A623-ABFFC0145B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9982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514351" y="2063396"/>
            <a:ext cx="7796030" cy="331119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063D-E15F-4E9B-AE00-C42862AB854D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2875-725E-4049-A623-ABFFC0145B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2661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1896" y="685801"/>
            <a:ext cx="1698485" cy="468878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514351" y="685801"/>
            <a:ext cx="5928323" cy="4688785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063D-E15F-4E9B-AE00-C42862AB854D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2875-725E-4049-A623-ABFFC0145B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9964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44063D-E15F-4E9B-AE00-C42862AB854D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DF32875-725E-4049-A623-ABFFC0145B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254202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1" y="2063396"/>
            <a:ext cx="7796030" cy="33111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063D-E15F-4E9B-AE00-C42862AB854D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2875-725E-4049-A623-ABFFC0145B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327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6030" cy="319348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3742267"/>
            <a:ext cx="7796030" cy="1639614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063D-E15F-4E9B-AE00-C42862AB854D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2875-725E-4049-A623-ABFFC0145B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561938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7797662" cy="115814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0" y="2063396"/>
            <a:ext cx="3816536" cy="3311189"/>
          </a:xfrm>
        </p:spPr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495478" y="2063396"/>
            <a:ext cx="3814904" cy="3311189"/>
          </a:xfrm>
        </p:spPr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063D-E15F-4E9B-AE00-C42862AB854D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2875-725E-4049-A623-ABFFC0145B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098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7796030" cy="115814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569" y="2063396"/>
            <a:ext cx="3591317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514352" y="2861733"/>
            <a:ext cx="3816534" cy="2512852"/>
          </a:xfrm>
        </p:spPr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5340" y="2063396"/>
            <a:ext cx="3596671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495477" y="2861733"/>
            <a:ext cx="3816535" cy="2512852"/>
          </a:xfrm>
        </p:spPr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063D-E15F-4E9B-AE00-C42862AB854D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2875-725E-4049-A623-ABFFC0145B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035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063D-E15F-4E9B-AE00-C42862AB854D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2875-725E-4049-A623-ABFFC0145B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155069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063D-E15F-4E9B-AE00-C42862AB854D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2875-725E-4049-A623-ABFFC0145B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684762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232" y="685800"/>
            <a:ext cx="3095145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784600" y="685801"/>
            <a:ext cx="4525781" cy="46887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232" y="2709053"/>
            <a:ext cx="3095146" cy="2665533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063D-E15F-4E9B-AE00-C42862AB854D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2875-725E-4049-A623-ABFFC0145B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638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4408172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47740" y="1"/>
            <a:ext cx="3162641" cy="507153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2709053"/>
            <a:ext cx="4408171" cy="2362481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063D-E15F-4E9B-AE00-C42862AB854D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2875-725E-4049-A623-ABFFC0145B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821332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rickwork-SD-R1acrop.jp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-19048" y="1"/>
            <a:ext cx="9004013" cy="6644081"/>
            <a:chOff x="-25397" y="0"/>
            <a:chExt cx="12005350" cy="6644081"/>
          </a:xfrm>
        </p:grpSpPr>
        <p:sp useBgFill="1">
          <p:nvSpPr>
            <p:cNvPr id="11" name="Rectangle 10"/>
            <p:cNvSpPr/>
            <p:nvPr/>
          </p:nvSpPr>
          <p:spPr>
            <a:xfrm>
              <a:off x="1" y="0"/>
              <a:ext cx="11979952" cy="6644081"/>
            </a:xfrm>
            <a:prstGeom prst="rect">
              <a:avLst/>
            </a:prstGeom>
            <a:ln>
              <a:noFill/>
            </a:ln>
            <a:effectLst>
              <a:outerShdw blurRad="98425" dist="76200" dir="4380000" algn="tl" rotWithShape="0">
                <a:srgbClr val="000000">
                  <a:alpha val="68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1" y="5600215"/>
              <a:ext cx="11706512" cy="780581"/>
            </a:xfrm>
            <a:prstGeom prst="rect">
              <a:avLst/>
            </a:prstGeom>
            <a:gradFill flip="none" rotWithShape="1">
              <a:gsLst>
                <a:gs pos="34000">
                  <a:schemeClr val="accent1"/>
                </a:gs>
                <a:gs pos="100000">
                  <a:schemeClr val="accent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-25397" y="0"/>
              <a:ext cx="11773291" cy="6419514"/>
            </a:xfrm>
            <a:custGeom>
              <a:avLst/>
              <a:gdLst/>
              <a:ahLst/>
              <a:cxnLst/>
              <a:rect l="l" t="t" r="r" b="b"/>
              <a:pathLst>
                <a:path w="11773291" h="6419514">
                  <a:moveTo>
                    <a:pt x="11750059" y="0"/>
                  </a:moveTo>
                  <a:lnTo>
                    <a:pt x="11773291" y="6419514"/>
                  </a:lnTo>
                  <a:lnTo>
                    <a:pt x="0" y="6411047"/>
                  </a:lnTo>
                </a:path>
              </a:pathLst>
            </a:custGeom>
            <a:ln w="82550">
              <a:solidFill>
                <a:schemeClr val="tx1">
                  <a:lumMod val="50000"/>
                  <a:lumOff val="50000"/>
                </a:schemeClr>
              </a:solidFill>
              <a:miter lim="800000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62" cy="11519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2063396"/>
            <a:ext cx="7797662" cy="33111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73562" y="5757334"/>
            <a:ext cx="283845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244063D-E15F-4E9B-AE00-C42862AB854D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1" y="5757334"/>
            <a:ext cx="4124789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15341" y="5757334"/>
            <a:ext cx="68039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DF32875-725E-4049-A623-ABFFC0145B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819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</p:sldLayoutIdLst>
  <p:transition>
    <p:fade thruBlk="1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cap="all" baseline="0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1420000">
            <a:off x="451416" y="2371680"/>
            <a:ext cx="7533524" cy="1089529"/>
          </a:xfrm>
        </p:spPr>
        <p:txBody>
          <a:bodyPr>
            <a:spAutoFit/>
          </a:bodyPr>
          <a:lstStyle/>
          <a:p>
            <a:r>
              <a:rPr lang="en-US" dirty="0"/>
              <a:t>Memories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1420000">
            <a:off x="554462" y="3477666"/>
            <a:ext cx="7512060" cy="488660"/>
          </a:xfrm>
        </p:spPr>
        <p:txBody>
          <a:bodyPr>
            <a:spAutoFit/>
          </a:bodyPr>
          <a:lstStyle/>
          <a:p>
            <a:r>
              <a:rPr lang="en-US" dirty="0"/>
              <a:t>2 Peter 1:12-15; 3:1-2</a:t>
            </a:r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3B45B-22A8-44E2-AE20-FB287372D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2719" y="377517"/>
            <a:ext cx="7797662" cy="701731"/>
          </a:xfrm>
        </p:spPr>
        <p:txBody>
          <a:bodyPr>
            <a:spAutoFit/>
          </a:bodyPr>
          <a:lstStyle/>
          <a:p>
            <a:r>
              <a:rPr lang="en-US" dirty="0"/>
              <a:t>Remember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DA28CB-6393-4D0C-BDFE-5E2A6718E6C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28600" y="1505396"/>
            <a:ext cx="8458199" cy="3847207"/>
          </a:xfrm>
        </p:spPr>
        <p:txBody>
          <a:bodyPr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b="1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We are prone to forget.</a:t>
            </a:r>
            <a:endParaRPr lang="en-US" sz="2800" cap="none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4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Israel of old was constantly reminded,</a:t>
            </a:r>
            <a:r>
              <a:rPr lang="en-US" sz="2400" i="1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“Only take heed to thyself, and keep thy soul diligently, </a:t>
            </a:r>
            <a:r>
              <a:rPr lang="en-US" sz="2400" i="1" u="sng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lest thou forget</a:t>
            </a:r>
            <a:r>
              <a:rPr lang="en-US" sz="2400" i="1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the things which thine eyes saw, and lest they depart from thy heart all the days of thy life; but make them known unto thy children and thy children’s children …”</a:t>
            </a:r>
            <a:r>
              <a:rPr lang="en-US" sz="24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(Deuteronomy 4:9)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4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Moses warned that when they came into the promised land and began to partake of its blessings, </a:t>
            </a:r>
            <a:r>
              <a:rPr lang="en-US" sz="2400" i="1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“… then </a:t>
            </a:r>
            <a:r>
              <a:rPr lang="en-US" sz="2400" i="1" u="sng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beware lest thou forget</a:t>
            </a:r>
            <a:r>
              <a:rPr lang="en-US" sz="2400" i="1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Jehovah, who brought thee forth out of the land of Egypt, out of the house of bondage”</a:t>
            </a:r>
            <a:r>
              <a:rPr kumimoji="0" lang="en-US" sz="24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(Deuteronomy</a:t>
            </a:r>
            <a:r>
              <a:rPr lang="en-US" sz="24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6:10-12).</a:t>
            </a:r>
          </a:p>
        </p:txBody>
      </p:sp>
    </p:spTree>
    <p:extLst>
      <p:ext uri="{BB962C8B-B14F-4D97-AF65-F5344CB8AC3E}">
        <p14:creationId xmlns:p14="http://schemas.microsoft.com/office/powerpoint/2010/main" val="4166356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3B45B-22A8-44E2-AE20-FB287372D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2719" y="377517"/>
            <a:ext cx="7797662" cy="701731"/>
          </a:xfrm>
        </p:spPr>
        <p:txBody>
          <a:bodyPr>
            <a:spAutoFit/>
          </a:bodyPr>
          <a:lstStyle/>
          <a:p>
            <a:r>
              <a:rPr lang="en-US" dirty="0"/>
              <a:t>Remember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DA28CB-6393-4D0C-BDFE-5E2A6718E6C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28600" y="1052929"/>
            <a:ext cx="8458199" cy="4585871"/>
          </a:xfrm>
        </p:spPr>
        <p:txBody>
          <a:bodyPr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b="1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We are prone to forget.</a:t>
            </a:r>
            <a:endParaRPr lang="en-US" sz="2800" cap="none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2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And again, </a:t>
            </a:r>
            <a:r>
              <a:rPr lang="en-US" sz="2200" i="1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“B</a:t>
            </a:r>
            <a:r>
              <a:rPr lang="en-US" sz="2200" i="1" u="sng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eware lest thou forget</a:t>
            </a:r>
            <a:r>
              <a:rPr lang="en-US" sz="2200" i="1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Jehovah thy God, in not keeping his commandments, and his ordinances, and his statutes, which I command thee this day: lest, when thou hast eaten and art full, and hast built goodly houses, and dwelt therein; and when thy herds and thy flocks multiply, and thy silver and thy gold is multiplied, and all that thou hast is multiplied; then thy heart be lifted up, </a:t>
            </a:r>
            <a:r>
              <a:rPr lang="en-US" sz="2200" i="1" u="sng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and thou forget Jehovah thy God,</a:t>
            </a:r>
            <a:r>
              <a:rPr lang="en-US" sz="2200" i="1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who brought thee forth out of the land of Egypt, out of the house of bondage”</a:t>
            </a:r>
            <a:r>
              <a:rPr lang="en-US" sz="22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kumimoji="0" lang="en-US" sz="22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Deuteronomy</a:t>
            </a:r>
            <a:r>
              <a:rPr lang="en-US" sz="22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8:11-14).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2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Oh, how soon and how often they had forgotten God. </a:t>
            </a:r>
            <a:r>
              <a:rPr lang="en-US" sz="2200" i="1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“Can a virgin forget her ornaments, or a bride her attire? </a:t>
            </a:r>
            <a:r>
              <a:rPr lang="en-US" sz="2200" i="1" u="sng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yet my people have forgotten me days without number</a:t>
            </a:r>
            <a:r>
              <a:rPr lang="en-US" sz="2200" i="1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”</a:t>
            </a:r>
            <a:r>
              <a:rPr lang="en-US" sz="22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(Jeremiah 2:32)</a:t>
            </a:r>
          </a:p>
        </p:txBody>
      </p:sp>
    </p:spTree>
    <p:extLst>
      <p:ext uri="{BB962C8B-B14F-4D97-AF65-F5344CB8AC3E}">
        <p14:creationId xmlns:p14="http://schemas.microsoft.com/office/powerpoint/2010/main" val="1375917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77517"/>
            <a:ext cx="7797662" cy="701731"/>
          </a:xfrm>
        </p:spPr>
        <p:txBody>
          <a:bodyPr>
            <a:spAutoFit/>
          </a:bodyPr>
          <a:lstStyle/>
          <a:p>
            <a:r>
              <a:rPr lang="en-US" dirty="0"/>
              <a:t>Remember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5990"/>
            <a:ext cx="8229600" cy="4154984"/>
          </a:xfr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3600" cap="none" baseline="0" dirty="0"/>
              <a:t>Rainbow. Genesis 9:12ff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3600" cap="none" baseline="0" dirty="0"/>
              <a:t>The Passover. Exodus 12:14, 24; 13:8, 14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3600" cap="none" baseline="0" dirty="0"/>
              <a:t>Ark Of The Covenant: Hebrews 9:4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cap="none" baseline="0" dirty="0"/>
              <a:t>Omer Of Manna</a:t>
            </a:r>
            <a:r>
              <a:rPr lang="en-US" sz="2800" cap="none" dirty="0"/>
              <a:t> Exodus 16:33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cap="none" dirty="0"/>
              <a:t>Aaron’s Rod. Exodus 7-8; Numbers 17:6-10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cap="none" dirty="0"/>
              <a:t>Tablets Of Stone. Deuteronomy 6:20</a:t>
            </a:r>
            <a:endParaRPr lang="en-US" sz="2800" cap="none" baseline="0" dirty="0"/>
          </a:p>
          <a:p>
            <a:pPr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3600" cap="none" baseline="0" dirty="0"/>
              <a:t>These Twelve Stones. Joshua 4:19-24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3600" cap="none" baseline="0" dirty="0"/>
              <a:t>The Lord’s Supper. 1 Corinthians 11:23ff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543895"/>
            <a:ext cx="7797662" cy="1435778"/>
          </a:xfrm>
          <a:noFill/>
        </p:spPr>
        <p:txBody>
          <a:bodyPr>
            <a:spAutoFit/>
          </a:bodyPr>
          <a:lstStyle/>
          <a:p>
            <a:r>
              <a:rPr lang="en-US" dirty="0"/>
              <a:t>Memories That </a:t>
            </a:r>
            <a:r>
              <a:rPr lang="en-US" sz="5300" u="sng" dirty="0"/>
              <a:t>Prevent</a:t>
            </a:r>
            <a:br>
              <a:rPr lang="en-US" dirty="0"/>
            </a:br>
            <a:r>
              <a:rPr lang="en-US" dirty="0"/>
              <a:t>Ecclesiastes 12:1ff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4322" y="1992620"/>
            <a:ext cx="8007213" cy="3452740"/>
          </a:xfrm>
        </p:spPr>
        <p:txBody>
          <a:bodyPr wrap="square">
            <a:spAutoFit/>
          </a:bodyPr>
          <a:lstStyle/>
          <a:p>
            <a:r>
              <a:rPr lang="en-US" sz="3600" cap="none" dirty="0"/>
              <a:t>Teach The Younger. Deuteronomy 6:10-12</a:t>
            </a:r>
          </a:p>
          <a:p>
            <a:r>
              <a:rPr lang="en-US" sz="3600" i="1" cap="none" dirty="0"/>
              <a:t>“Remember Thy Creator.”</a:t>
            </a:r>
          </a:p>
          <a:p>
            <a:pPr lvl="1"/>
            <a:r>
              <a:rPr lang="en-US" sz="3200" cap="none" dirty="0"/>
              <a:t>How? cf. Exodus 12; Joshua 4</a:t>
            </a:r>
          </a:p>
          <a:p>
            <a:pPr lvl="1"/>
            <a:r>
              <a:rPr lang="en-US" sz="3200" cap="none" dirty="0"/>
              <a:t>When? Youth Onward. Psalms 90:12</a:t>
            </a:r>
          </a:p>
          <a:p>
            <a:pPr lvl="1"/>
            <a:r>
              <a:rPr lang="en-US" sz="3200" cap="none" dirty="0"/>
              <a:t>Why? Proverbs 22:6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1694"/>
            <a:ext cx="7797662" cy="1585049"/>
          </a:xfr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Memories That </a:t>
            </a:r>
            <a:r>
              <a:rPr lang="en-US" sz="5300" u="sng" dirty="0"/>
              <a:t>Prevent</a:t>
            </a:r>
            <a:br>
              <a:rPr lang="en-US" dirty="0"/>
            </a:br>
            <a:r>
              <a:rPr lang="en-US" dirty="0"/>
              <a:t>Ecclesiastes 12:1ff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603563"/>
            <a:ext cx="8458200" cy="4031873"/>
          </a:xfr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i="1" dirty="0"/>
              <a:t>“Remember Lot’s wife.”  </a:t>
            </a:r>
            <a:r>
              <a:rPr lang="en-US" sz="3200" cap="none" dirty="0"/>
              <a:t>Luke </a:t>
            </a:r>
            <a:r>
              <a:rPr lang="en-US" sz="3200" dirty="0"/>
              <a:t>17:32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/>
              <a:t>Examples: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cap="none" dirty="0"/>
              <a:t>Joseph. Genesis 39:8-9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cap="none" dirty="0"/>
              <a:t>Moses. Hebrews 11:24-25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cap="none" dirty="0"/>
              <a:t>Daniel. Daniel 1:8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cap="none" dirty="0"/>
              <a:t>Timothy. 2 Timothy 1:5-6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cap="none" dirty="0"/>
              <a:t>Forget God And We Are Doomed.</a:t>
            </a:r>
            <a:br>
              <a:rPr lang="en-US" sz="3200" cap="none" dirty="0"/>
            </a:br>
            <a:r>
              <a:rPr lang="en-US" sz="3200" cap="none" dirty="0"/>
              <a:t>Hosea 4:6; Jeremiah 2:32; 13:25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308267"/>
            <a:ext cx="7797662" cy="840230"/>
          </a:xfrm>
          <a:noFill/>
        </p:spPr>
        <p:txBody>
          <a:bodyPr>
            <a:spAutoFit/>
          </a:bodyPr>
          <a:lstStyle/>
          <a:p>
            <a:r>
              <a:rPr lang="en-US" dirty="0"/>
              <a:t>Memories That </a:t>
            </a:r>
            <a:r>
              <a:rPr lang="en-US" sz="5400" u="sng" dirty="0"/>
              <a:t>Cure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62404"/>
            <a:ext cx="8610599" cy="4524315"/>
          </a:xfr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cap="none" dirty="0"/>
              <a:t>Examples: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cap="none" dirty="0"/>
              <a:t>Peter’s Memory Caused Him To Repent.</a:t>
            </a:r>
            <a:br>
              <a:rPr lang="en-US" sz="3200" cap="none" dirty="0"/>
            </a:br>
            <a:r>
              <a:rPr lang="en-US" sz="3200" cap="none" dirty="0"/>
              <a:t>Luke 22:31ff, 61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cap="none" dirty="0"/>
              <a:t>Prodigal Son Remembered Home. Luke 15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cap="none" dirty="0"/>
              <a:t>Memory Needs To Be Stirred. 2 Peter. 1:12ff; 3:1-2; Revelation 2:5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cap="none" dirty="0"/>
              <a:t>Lord’s Supper Serves To Keep Afresh In Our Memory The Suffering And Saving Power Of Christ. Luke 22:19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155867"/>
            <a:ext cx="7797662" cy="840230"/>
          </a:xfrm>
          <a:noFill/>
        </p:spPr>
        <p:txBody>
          <a:bodyPr>
            <a:spAutoFit/>
          </a:bodyPr>
          <a:lstStyle/>
          <a:p>
            <a:r>
              <a:rPr lang="en-US" dirty="0"/>
              <a:t>Memories That </a:t>
            </a:r>
            <a:r>
              <a:rPr lang="en-US" sz="5400" u="sng" dirty="0"/>
              <a:t>Torment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819" y="1057446"/>
            <a:ext cx="7797662" cy="4555093"/>
          </a:xfrm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900" cap="none" dirty="0"/>
              <a:t>Examples: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900" cap="none" dirty="0"/>
              <a:t>David.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2900" cap="none" dirty="0"/>
              <a:t>Sorrow Of His Sin With Bathsheba.</a:t>
            </a:r>
            <a:br>
              <a:rPr lang="en-US" sz="2900" cap="none" dirty="0"/>
            </a:br>
            <a:r>
              <a:rPr lang="en-US" sz="2900" cap="none" dirty="0"/>
              <a:t>Psalms 51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2900" cap="none" dirty="0"/>
              <a:t>Sorrow Over Absalom. 2 Samuel 18:31-33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900" cap="none" dirty="0"/>
              <a:t>Jews In Captivity. Psalms 137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900" cap="none" dirty="0"/>
              <a:t>Jews When Returning Saw The Destroyed Temple. Ezra 3:12; Haggai 2:3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900" i="1" cap="none" dirty="0"/>
              <a:t>“Son Remember.”  </a:t>
            </a:r>
            <a:r>
              <a:rPr lang="en-US" sz="2900" cap="none" dirty="0"/>
              <a:t>Luke 16:25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900" cap="none" dirty="0"/>
              <a:t>Death Has No Power Over Memory. Matthew 25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876" y="910917"/>
            <a:ext cx="7797662" cy="701731"/>
          </a:xfrm>
          <a:noFill/>
        </p:spPr>
        <p:txBody>
          <a:bodyPr>
            <a:spAutoFit/>
          </a:bodyPr>
          <a:lstStyle/>
          <a:p>
            <a:r>
              <a:rPr lang="en-US" dirty="0"/>
              <a:t>Conclusion: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030" y="2817718"/>
            <a:ext cx="7797662" cy="1802545"/>
          </a:xfrm>
        </p:spPr>
        <p:txBody>
          <a:bodyPr>
            <a:spAutoFit/>
          </a:bodyPr>
          <a:lstStyle/>
          <a:p>
            <a:r>
              <a:rPr lang="en-US" sz="3200" dirty="0"/>
              <a:t>To the end that we may escape a memory that will torment forever, let us have a memory that prevents and cures.</a:t>
            </a:r>
          </a:p>
        </p:txBody>
      </p:sp>
    </p:spTree>
  </p:cSld>
  <p:clrMapOvr>
    <a:masterClrMapping/>
  </p:clrMapOvr>
  <p:transition>
    <p:fade thruBlk="1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in Event">
  <a:themeElements>
    <a:clrScheme name="Main Event">
      <a:dk1>
        <a:sysClr val="windowText" lastClr="000000"/>
      </a:dk1>
      <a:lt1>
        <a:sysClr val="window" lastClr="FFFFFF"/>
      </a:lt1>
      <a:dk2>
        <a:srgbClr val="424242"/>
      </a:dk2>
      <a:lt2>
        <a:srgbClr val="C8C8C8"/>
      </a:lt2>
      <a:accent1>
        <a:srgbClr val="B80E0F"/>
      </a:accent1>
      <a:accent2>
        <a:srgbClr val="A6987D"/>
      </a:accent2>
      <a:accent3>
        <a:srgbClr val="7F9A71"/>
      </a:accent3>
      <a:accent4>
        <a:srgbClr val="64969F"/>
      </a:accent4>
      <a:accent5>
        <a:srgbClr val="9B75B2"/>
      </a:accent5>
      <a:accent6>
        <a:srgbClr val="80737A"/>
      </a:accent6>
      <a:hlink>
        <a:srgbClr val="F21213"/>
      </a:hlink>
      <a:folHlink>
        <a:srgbClr val="B6A394"/>
      </a:folHlink>
    </a:clrScheme>
    <a:fontScheme name="Main Event">
      <a:majorFont>
        <a:latin typeface="Impact" panose="020B080603090205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Impact" panose="020B080603090205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in Even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blipFill>
          <a:blip xmlns:r="http://schemas.openxmlformats.org/officeDocument/2006/relationships" r:embed="rId1">
            <a:duotone>
              <a:schemeClr val="phClr">
                <a:shade val="88000"/>
                <a:lumMod val="88000"/>
              </a:schemeClr>
              <a:schemeClr val="phClr"/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25400" dist="127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0"/>
        </a:gradFill>
        <a:blipFill>
          <a:blip xmlns:r="http://schemas.openxmlformats.org/officeDocument/2006/relationships" r:embed="rId2">
            <a:duotone>
              <a:schemeClr val="phClr">
                <a:shade val="48000"/>
                <a:satMod val="110000"/>
                <a:lumMod val="40000"/>
              </a:schemeClr>
              <a:schemeClr val="phClr">
                <a:tint val="90000"/>
                <a:lumMod val="10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in Event" id="{AC372BB4-D83D-411E-B849-B641926BA760}" vid="{F1EFBDE3-1A95-4E3D-81AD-1F53D65BEA0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Main Event</Template>
  <TotalTime>352</TotalTime>
  <Words>566</Words>
  <Application>Microsoft Office PowerPoint</Application>
  <PresentationFormat>On-screen Show (4:3)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Impact</vt:lpstr>
      <vt:lpstr>Times New Roman</vt:lpstr>
      <vt:lpstr>Wingdings</vt:lpstr>
      <vt:lpstr>Main Event</vt:lpstr>
      <vt:lpstr>Memories</vt:lpstr>
      <vt:lpstr>Remember</vt:lpstr>
      <vt:lpstr>Remember</vt:lpstr>
      <vt:lpstr>Remember</vt:lpstr>
      <vt:lpstr>Memories That Prevent Ecclesiastes 12:1ff</vt:lpstr>
      <vt:lpstr>Memories That Prevent Ecclesiastes 12:1ff</vt:lpstr>
      <vt:lpstr>Memories That Cure</vt:lpstr>
      <vt:lpstr>Memories That Torment</vt:lpstr>
      <vt:lpstr>Conclusion: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Memories (2)</dc:title>
  <dc:creator>Micky Galloway</dc:creator>
  <cp:lastModifiedBy>Richard Lidh</cp:lastModifiedBy>
  <cp:revision>18</cp:revision>
  <cp:lastPrinted>2021-09-18T19:50:38Z</cp:lastPrinted>
  <dcterms:created xsi:type="dcterms:W3CDTF">2009-12-13T13:17:01Z</dcterms:created>
  <dcterms:modified xsi:type="dcterms:W3CDTF">2021-09-18T19:50:41Z</dcterms:modified>
</cp:coreProperties>
</file>